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2" r:id="rId4"/>
    <p:sldId id="294" r:id="rId5"/>
    <p:sldId id="295" r:id="rId6"/>
    <p:sldId id="296" r:id="rId7"/>
    <p:sldId id="289" r:id="rId8"/>
    <p:sldId id="293" r:id="rId9"/>
    <p:sldId id="297" r:id="rId10"/>
    <p:sldId id="29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06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98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1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8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1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8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21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14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4377-09C9-450B-A872-EE14A7E058F5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E357-6414-48C4-8665-D9C6255C4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17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echnologieservices.fr/support-grove-275880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1959" y="533784"/>
            <a:ext cx="9144000" cy="1210934"/>
          </a:xfrm>
        </p:spPr>
        <p:txBody>
          <a:bodyPr/>
          <a:lstStyle/>
          <a:p>
            <a:r>
              <a:rPr lang="fr-FR" dirty="0" smtClean="0"/>
              <a:t>La maquette éclairage de rue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46427" y="6053959"/>
            <a:ext cx="4572000" cy="714703"/>
          </a:xfrm>
        </p:spPr>
        <p:txBody>
          <a:bodyPr>
            <a:normAutofit/>
          </a:bodyPr>
          <a:lstStyle/>
          <a:p>
            <a:r>
              <a:rPr lang="fr-FR" sz="1600" i="1" dirty="0" smtClean="0"/>
              <a:t>Cédric B. </a:t>
            </a:r>
            <a:r>
              <a:rPr lang="fr-FR" sz="1600" i="1" dirty="0" err="1" smtClean="0"/>
              <a:t>Clg</a:t>
            </a:r>
            <a:r>
              <a:rPr lang="fr-FR" sz="1600" i="1" dirty="0" smtClean="0"/>
              <a:t> Michel </a:t>
            </a:r>
            <a:r>
              <a:rPr lang="fr-FR" sz="1600" i="1" dirty="0" err="1" smtClean="0"/>
              <a:t>Vignaud</a:t>
            </a:r>
            <a:r>
              <a:rPr lang="fr-FR" sz="1600" i="1" dirty="0" smtClean="0"/>
              <a:t>, Morangis</a:t>
            </a:r>
          </a:p>
          <a:p>
            <a:r>
              <a:rPr lang="fr-FR" sz="1600" i="1" smtClean="0"/>
              <a:t>V.2020</a:t>
            </a:r>
            <a:endParaRPr lang="fr-FR" sz="1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5" y="1696373"/>
            <a:ext cx="4942770" cy="499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79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Grace à la rainure de 3 mm de large, Il est possible de rajouter un pylône pour un feu tricolore (Trois </a:t>
            </a:r>
            <a:r>
              <a:rPr lang="fr-FR" dirty="0" err="1" smtClean="0"/>
              <a:t>dels</a:t>
            </a:r>
            <a:r>
              <a:rPr lang="fr-FR" dirty="0" smtClean="0"/>
              <a:t>) , une barrière avec un servomoteur,…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898" y="115614"/>
            <a:ext cx="1301804" cy="6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9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Idée générale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Une maquette où les modules </a:t>
            </a:r>
            <a:r>
              <a:rPr lang="fr-FR" dirty="0"/>
              <a:t>G</a:t>
            </a:r>
            <a:r>
              <a:rPr lang="fr-FR" dirty="0" smtClean="0"/>
              <a:t>rove et la carte Arduino-</a:t>
            </a:r>
            <a:r>
              <a:rPr lang="fr-FR" dirty="0" err="1" smtClean="0"/>
              <a:t>Uno</a:t>
            </a:r>
            <a:r>
              <a:rPr lang="fr-FR" dirty="0" smtClean="0"/>
              <a:t> peuvent s’enlever et/s’ajouter aisément (pas de vis, ni colle).</a:t>
            </a:r>
          </a:p>
          <a:p>
            <a:endParaRPr lang="fr-FR" dirty="0"/>
          </a:p>
          <a:p>
            <a:r>
              <a:rPr lang="fr-FR" dirty="0" smtClean="0"/>
              <a:t>Une représentation d’une rue qui parle aux élèves.</a:t>
            </a:r>
          </a:p>
          <a:p>
            <a:endParaRPr lang="fr-FR" dirty="0"/>
          </a:p>
          <a:p>
            <a:r>
              <a:rPr lang="fr-FR" dirty="0" smtClean="0"/>
              <a:t>Permet le « chaînage » de plusieurs maquettes afin de reconstituer une grande rue.</a:t>
            </a:r>
          </a:p>
          <a:p>
            <a:endParaRPr lang="fr-FR" dirty="0"/>
          </a:p>
          <a:p>
            <a:r>
              <a:rPr lang="fr-FR" dirty="0" smtClean="0"/>
              <a:t>Maquette évolutive avec son système de rainure qui permet de placer sans fixation d’autres « pylônes » et ainsi avoir d’autres actionneurs.</a:t>
            </a:r>
          </a:p>
          <a:p>
            <a:endParaRPr lang="fr-FR" dirty="0" smtClean="0"/>
          </a:p>
          <a:p>
            <a:r>
              <a:rPr lang="fr-FR" dirty="0" smtClean="0"/>
              <a:t>Autonomie électrique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841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Présentation générale</a:t>
            </a:r>
          </a:p>
          <a:p>
            <a:r>
              <a:rPr lang="fr-FR" dirty="0" smtClean="0"/>
              <a:t>Description fonctionnelle</a:t>
            </a:r>
          </a:p>
          <a:p>
            <a:r>
              <a:rPr lang="fr-FR" dirty="0" smtClean="0"/>
              <a:t>Fichiers</a:t>
            </a:r>
          </a:p>
          <a:p>
            <a:r>
              <a:rPr lang="fr-FR" dirty="0" smtClean="0"/>
              <a:t>Fabrication</a:t>
            </a:r>
          </a:p>
          <a:p>
            <a:r>
              <a:rPr lang="fr-FR" dirty="0" smtClean="0"/>
              <a:t>Évolutions possibles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72" y="698499"/>
            <a:ext cx="4983428" cy="59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générale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480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</a:t>
            </a:r>
            <a:r>
              <a:rPr lang="fr-FR" dirty="0"/>
              <a:t>maquette représente une demi-rue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Elle est contrôlée par une carte électronique appelée carte ARDUINO.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Elle </a:t>
            </a:r>
            <a:r>
              <a:rPr lang="fr-FR" dirty="0"/>
              <a:t>dispose également de capteurs, d’actionneurs et d’effecteurs.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 descr="Résultat de recherche d'images pour &quot;carte arduino grove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355" y="3157954"/>
            <a:ext cx="2101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25" y="698500"/>
            <a:ext cx="2435111" cy="245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7" descr="Résultat de recherche d'images pour &quot;grove relai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2" y="5026064"/>
            <a:ext cx="97155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4" descr="Résultat de recherche d'images pour &quot;grove luminosité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0" t="32214" r="30440" b="34444"/>
          <a:stretch>
            <a:fillRect/>
          </a:stretch>
        </p:blipFill>
        <p:spPr bwMode="auto">
          <a:xfrm>
            <a:off x="8748225" y="5460246"/>
            <a:ext cx="89217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" descr="Résultat de recherche d'images pour &quot;grove mouvement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r="4790" b="13710"/>
          <a:stretch>
            <a:fillRect/>
          </a:stretch>
        </p:blipFill>
        <p:spPr bwMode="auto">
          <a:xfrm>
            <a:off x="8684725" y="4726820"/>
            <a:ext cx="955675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" descr="Résultat de recherche d'images pour &quot;ampoule 6V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8654" r="24455" b="28867"/>
          <a:stretch>
            <a:fillRect/>
          </a:stretch>
        </p:blipFill>
        <p:spPr bwMode="auto">
          <a:xfrm>
            <a:off x="10887075" y="5098296"/>
            <a:ext cx="9334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728"/>
          </a:xfrm>
        </p:spPr>
        <p:txBody>
          <a:bodyPr/>
          <a:lstStyle/>
          <a:p>
            <a:r>
              <a:rPr lang="fr-FR" dirty="0"/>
              <a:t>capteurs, </a:t>
            </a:r>
            <a:r>
              <a:rPr lang="fr-FR" dirty="0" smtClean="0"/>
              <a:t>actionneurs </a:t>
            </a:r>
            <a:r>
              <a:rPr lang="fr-FR" dirty="0"/>
              <a:t>et </a:t>
            </a:r>
            <a:r>
              <a:rPr lang="fr-FR" dirty="0" smtClean="0"/>
              <a:t>effecteurs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940739"/>
              </p:ext>
            </p:extLst>
          </p:nvPr>
        </p:nvGraphicFramePr>
        <p:xfrm>
          <a:off x="838201" y="1368426"/>
          <a:ext cx="9206583" cy="5177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3261"/>
                <a:gridCol w="1419269"/>
                <a:gridCol w="3664026"/>
                <a:gridCol w="2450027"/>
              </a:tblGrid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Photo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Nom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Fonction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Capteur / Actionneur / Effecteur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98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Un relai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Distribuer le courant de puissance vers l’effecteur.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(Il joue le rôle d’un interrupteur commandé.)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Actionneur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79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Un capteur  de luminosité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Acquérir une quantité de lumière reçue (et la transformer en valeur analogique).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(Il capte l’intensité lumineuse extérieure.)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Capteur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98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Un détecteur de mouvement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Acquérir la présence d’un mouvement, ou non, (et la transformer par un code binaire).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(Il détecte un mouvement.)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Capteur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79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Une ampoule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Transformer l’énergie électrique en énergie lumineuse.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(Elle éclaire la rue.)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Effecteur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39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Batterie/pile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Alimenter en énergie électrique la partie opératrice (les effecteurs)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Alimentation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</a:tbl>
          </a:graphicData>
        </a:graphic>
      </p:graphicFrame>
      <p:pic>
        <p:nvPicPr>
          <p:cNvPr id="3074" name="Image 1" descr="Résultat de recherche d'images pour &quot;ampoule 6V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8654" r="24455" b="28867"/>
          <a:stretch>
            <a:fillRect/>
          </a:stretch>
        </p:blipFill>
        <p:spPr bwMode="auto">
          <a:xfrm>
            <a:off x="1255712" y="4815335"/>
            <a:ext cx="9334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42" descr="BH4AAW Hammond Manufacturing | HM5219-ND DigiKey Electro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11298"/>
          <a:stretch>
            <a:fillRect/>
          </a:stretch>
        </p:blipFill>
        <p:spPr bwMode="auto">
          <a:xfrm>
            <a:off x="1216025" y="5751328"/>
            <a:ext cx="9715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 7" descr="Résultat de recherche d'images pour &quot;grove relai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" y="1932782"/>
            <a:ext cx="97155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 4" descr="Résultat de recherche d'images pour &quot;grove luminosité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0" t="32214" r="30440" b="34444"/>
          <a:stretch>
            <a:fillRect/>
          </a:stretch>
        </p:blipFill>
        <p:spPr bwMode="auto">
          <a:xfrm>
            <a:off x="1295400" y="2793999"/>
            <a:ext cx="89217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 1" descr="Résultat de recherche d'images pour &quot;grove mouvement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r="4790" b="13710"/>
          <a:stretch>
            <a:fillRect/>
          </a:stretch>
        </p:blipFill>
        <p:spPr bwMode="auto">
          <a:xfrm>
            <a:off x="1231900" y="3771900"/>
            <a:ext cx="955675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834" y="1945974"/>
            <a:ext cx="3216166" cy="30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7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Résultat de recherche d'images pour &quot;grove arduino&quot;"/>
          <p:cNvPicPr/>
          <p:nvPr/>
        </p:nvPicPr>
        <p:blipFill>
          <a:blip r:embed="rId2"/>
          <a:srcRect l="9346" t="17617" r="10688" b="19689"/>
          <a:stretch>
            <a:fillRect/>
          </a:stretch>
        </p:blipFill>
        <p:spPr bwMode="auto">
          <a:xfrm>
            <a:off x="7889875" y="1862138"/>
            <a:ext cx="36842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Branchements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809934"/>
              </p:ext>
            </p:extLst>
          </p:nvPr>
        </p:nvGraphicFramePr>
        <p:xfrm>
          <a:off x="472755" y="2881313"/>
          <a:ext cx="7109144" cy="3576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140"/>
                <a:gridCol w="1850393"/>
                <a:gridCol w="1449212"/>
                <a:gridCol w="1930399"/>
              </a:tblGrid>
              <a:tr h="574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Composant de la maquette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Repère sur le </a:t>
                      </a:r>
                      <a:r>
                        <a:rPr lang="fr-FR" sz="1800" dirty="0" err="1">
                          <a:effectLst/>
                        </a:rPr>
                        <a:t>Shield</a:t>
                      </a:r>
                      <a:r>
                        <a:rPr lang="fr-FR" sz="1800" dirty="0">
                          <a:effectLst/>
                        </a:rPr>
                        <a:t> Grove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Entrée/sortie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Type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6260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relai</a:t>
                      </a:r>
                    </a:p>
                    <a:p>
                      <a:pPr marL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(relié à l’ampoule) </a:t>
                      </a:r>
                      <a:r>
                        <a:rPr lang="fr-FR" sz="1800" dirty="0" smtClean="0">
                          <a:effectLst/>
                        </a:rPr>
                        <a:t>:</a:t>
                      </a: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Sortie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Digitale (0 ou 1)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347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Le détecteur de présence :</a:t>
                      </a:r>
                    </a:p>
                    <a:p>
                      <a:pPr marL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Entrée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Digitale (0 ou 1)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347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détecteur de luminosité </a:t>
                      </a:r>
                      <a:r>
                        <a:rPr lang="fr-FR" sz="1800" dirty="0" smtClean="0">
                          <a:effectLst/>
                        </a:rPr>
                        <a:t>:</a:t>
                      </a: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Entrée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Analogique (infinité de valeur)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7399" y="1690688"/>
            <a:ext cx="64598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éléments sont branchés sur la carte de commande Arduino à des emplacements précis.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 descr="C:\Users\cdric\ownCloud\documents\Logo-pour-ppt\remar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45" y="4783138"/>
            <a:ext cx="96139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 de texte 19"/>
          <p:cNvSpPr txBox="1"/>
          <p:nvPr/>
        </p:nvSpPr>
        <p:spPr>
          <a:xfrm>
            <a:off x="9107805" y="5592763"/>
            <a:ext cx="2609850" cy="11049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numéro des connecteurs n’a pas d’importance (sauf pour le programme).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Mais le type oui !  Attention donc à la différence entre D / A / UART / I2C.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8721725" y="2881313"/>
            <a:ext cx="466725" cy="8191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0560050" y="2900363"/>
            <a:ext cx="466725" cy="8191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921625" y="3700463"/>
            <a:ext cx="723900" cy="638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85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61466" y="2438719"/>
            <a:ext cx="1152525" cy="5238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Informations extérieures</a:t>
            </a:r>
          </a:p>
        </p:txBody>
      </p:sp>
      <p:grpSp>
        <p:nvGrpSpPr>
          <p:cNvPr id="49157" name="Groupe 8"/>
          <p:cNvGrpSpPr>
            <a:grpSpLocks/>
          </p:cNvGrpSpPr>
          <p:nvPr/>
        </p:nvGrpSpPr>
        <p:grpSpPr bwMode="auto">
          <a:xfrm>
            <a:off x="3361690" y="2438718"/>
            <a:ext cx="1296988" cy="431800"/>
            <a:chOff x="2483768" y="2708920"/>
            <a:chExt cx="2016224" cy="43204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2483768" y="2708920"/>
              <a:ext cx="201622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483768" y="2780398"/>
              <a:ext cx="1944656" cy="30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ACQUERIR</a:t>
              </a:r>
            </a:p>
          </p:txBody>
        </p:sp>
      </p:grpSp>
      <p:grpSp>
        <p:nvGrpSpPr>
          <p:cNvPr id="49158" name="Groupe 18"/>
          <p:cNvGrpSpPr>
            <a:grpSpLocks/>
          </p:cNvGrpSpPr>
          <p:nvPr/>
        </p:nvGrpSpPr>
        <p:grpSpPr bwMode="auto">
          <a:xfrm>
            <a:off x="5161915" y="2438718"/>
            <a:ext cx="1296988" cy="431800"/>
            <a:chOff x="2483768" y="2708920"/>
            <a:chExt cx="2016224" cy="432048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2483768" y="2708920"/>
              <a:ext cx="201622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483768" y="2780398"/>
              <a:ext cx="1944656" cy="30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TRAITER</a:t>
              </a:r>
            </a:p>
          </p:txBody>
        </p:sp>
      </p:grpSp>
      <p:grpSp>
        <p:nvGrpSpPr>
          <p:cNvPr id="49159" name="Groupe 21"/>
          <p:cNvGrpSpPr>
            <a:grpSpLocks/>
          </p:cNvGrpSpPr>
          <p:nvPr/>
        </p:nvGrpSpPr>
        <p:grpSpPr bwMode="auto">
          <a:xfrm>
            <a:off x="7035166" y="2438718"/>
            <a:ext cx="1655763" cy="431800"/>
            <a:chOff x="2483768" y="2708920"/>
            <a:chExt cx="2016224" cy="431739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2483768" y="2708920"/>
              <a:ext cx="2016224" cy="4317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483768" y="2780347"/>
              <a:ext cx="1944699" cy="307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COMMUNIQUER</a:t>
              </a:r>
            </a:p>
          </p:txBody>
        </p:sp>
      </p:grpSp>
      <p:grpSp>
        <p:nvGrpSpPr>
          <p:cNvPr id="49160" name="Groupe 24"/>
          <p:cNvGrpSpPr>
            <a:grpSpLocks/>
          </p:cNvGrpSpPr>
          <p:nvPr/>
        </p:nvGrpSpPr>
        <p:grpSpPr bwMode="auto">
          <a:xfrm>
            <a:off x="2929890" y="4670743"/>
            <a:ext cx="1296988" cy="431800"/>
            <a:chOff x="2483768" y="2708920"/>
            <a:chExt cx="2016224" cy="432048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2483768" y="2708920"/>
              <a:ext cx="2016224" cy="43204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594821" y="2780398"/>
              <a:ext cx="1833602" cy="30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ALIMENTER</a:t>
              </a:r>
            </a:p>
          </p:txBody>
        </p:sp>
      </p:grpSp>
      <p:grpSp>
        <p:nvGrpSpPr>
          <p:cNvPr id="49161" name="Groupe 30"/>
          <p:cNvGrpSpPr>
            <a:grpSpLocks/>
          </p:cNvGrpSpPr>
          <p:nvPr/>
        </p:nvGrpSpPr>
        <p:grpSpPr bwMode="auto">
          <a:xfrm>
            <a:off x="4442778" y="4670743"/>
            <a:ext cx="1295400" cy="431800"/>
            <a:chOff x="2483768" y="2708920"/>
            <a:chExt cx="2016224" cy="432048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2483768" y="2708920"/>
              <a:ext cx="2016224" cy="43204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594956" y="2780398"/>
              <a:ext cx="1833380" cy="30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DISTRIBUER</a:t>
              </a:r>
            </a:p>
          </p:txBody>
        </p:sp>
      </p:grpSp>
      <p:grpSp>
        <p:nvGrpSpPr>
          <p:cNvPr id="49162" name="Groupe 33"/>
          <p:cNvGrpSpPr>
            <a:grpSpLocks/>
          </p:cNvGrpSpPr>
          <p:nvPr/>
        </p:nvGrpSpPr>
        <p:grpSpPr bwMode="auto">
          <a:xfrm>
            <a:off x="6027103" y="4670743"/>
            <a:ext cx="1295400" cy="431800"/>
            <a:chOff x="2483768" y="2708920"/>
            <a:chExt cx="2016224" cy="432048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2483768" y="2708920"/>
              <a:ext cx="2016224" cy="43204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594956" y="2780398"/>
              <a:ext cx="1833380" cy="30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CONVERTIR</a:t>
              </a:r>
            </a:p>
          </p:txBody>
        </p:sp>
      </p:grpSp>
      <p:grpSp>
        <p:nvGrpSpPr>
          <p:cNvPr id="49163" name="Groupe 36"/>
          <p:cNvGrpSpPr>
            <a:grpSpLocks/>
          </p:cNvGrpSpPr>
          <p:nvPr/>
        </p:nvGrpSpPr>
        <p:grpSpPr bwMode="auto">
          <a:xfrm>
            <a:off x="7611428" y="4670743"/>
            <a:ext cx="1511300" cy="431800"/>
            <a:chOff x="2483768" y="2708920"/>
            <a:chExt cx="2016224" cy="432048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2483768" y="2708920"/>
              <a:ext cx="2016224" cy="43204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579072" y="2780398"/>
              <a:ext cx="1848912" cy="30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TRANSMETTRE</a:t>
              </a:r>
            </a:p>
          </p:txBody>
        </p:sp>
      </p:grpSp>
      <p:cxnSp>
        <p:nvCxnSpPr>
          <p:cNvPr id="41" name="Connecteur droit avec flèche 40"/>
          <p:cNvCxnSpPr/>
          <p:nvPr/>
        </p:nvCxnSpPr>
        <p:spPr>
          <a:xfrm>
            <a:off x="2858304" y="265481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4730512" y="265481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6602720" y="265481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762365" y="2734115"/>
            <a:ext cx="1444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8906828" y="2734115"/>
            <a:ext cx="0" cy="496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4658678" y="3230880"/>
            <a:ext cx="4248150" cy="1079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5400000">
            <a:off x="4477703" y="4491355"/>
            <a:ext cx="3603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1561465" y="4651694"/>
            <a:ext cx="1081088" cy="52387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Source d’énergie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2642280" y="488706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4154448" y="488706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5738624" y="488706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7322800" y="488706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9123000" y="488706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9177" name="Groupe 67"/>
          <p:cNvGrpSpPr>
            <a:grpSpLocks/>
          </p:cNvGrpSpPr>
          <p:nvPr/>
        </p:nvGrpSpPr>
        <p:grpSpPr bwMode="auto">
          <a:xfrm>
            <a:off x="9411654" y="4670743"/>
            <a:ext cx="935037" cy="431800"/>
            <a:chOff x="2483768" y="2708920"/>
            <a:chExt cx="2016224" cy="432048"/>
          </a:xfrm>
        </p:grpSpPr>
        <p:sp>
          <p:nvSpPr>
            <p:cNvPr id="69" name="Rectangle à coins arrondis 68"/>
            <p:cNvSpPr/>
            <p:nvPr/>
          </p:nvSpPr>
          <p:spPr>
            <a:xfrm>
              <a:off x="2483768" y="2708920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2637808" y="2780398"/>
              <a:ext cx="1790299" cy="277973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200" dirty="0">
                  <a:solidFill>
                    <a:schemeClr val="bg1"/>
                  </a:solidFill>
                </a:rPr>
                <a:t>ACTION</a:t>
              </a:r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9411654" y="3878581"/>
            <a:ext cx="935037" cy="30797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Etat initial</a:t>
            </a:r>
          </a:p>
        </p:txBody>
      </p:sp>
      <p:cxnSp>
        <p:nvCxnSpPr>
          <p:cNvPr id="73" name="Connecteur droit avec flèche 72"/>
          <p:cNvCxnSpPr/>
          <p:nvPr/>
        </p:nvCxnSpPr>
        <p:spPr>
          <a:xfrm rot="5400000">
            <a:off x="9699858" y="445422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rot="5400000">
            <a:off x="9699858" y="5390326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190" name="ZoneTexte 57"/>
          <p:cNvSpPr txBox="1">
            <a:spLocks noChangeArrowheads="1"/>
          </p:cNvSpPr>
          <p:nvPr/>
        </p:nvSpPr>
        <p:spPr bwMode="auto">
          <a:xfrm>
            <a:off x="1334814" y="3014981"/>
            <a:ext cx="1522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fr-FR" altLang="fr-FR" sz="1200" dirty="0" smtClean="0"/>
              <a:t>Passage d’un piéton</a:t>
            </a:r>
          </a:p>
          <a:p>
            <a:r>
              <a:rPr lang="fr-FR" altLang="fr-FR" sz="1200" dirty="0" smtClean="0"/>
              <a:t>Présence de la nuit</a:t>
            </a:r>
            <a:endParaRPr lang="fr-FR" altLang="fr-FR" sz="1200" dirty="0"/>
          </a:p>
        </p:txBody>
      </p:sp>
      <p:sp>
        <p:nvSpPr>
          <p:cNvPr id="49191" name="ZoneTexte 58"/>
          <p:cNvSpPr txBox="1">
            <a:spLocks noChangeArrowheads="1"/>
          </p:cNvSpPr>
          <p:nvPr/>
        </p:nvSpPr>
        <p:spPr bwMode="auto">
          <a:xfrm>
            <a:off x="3032858" y="3014981"/>
            <a:ext cx="1927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fr-FR" altLang="fr-FR" sz="1200" dirty="0" smtClean="0"/>
              <a:t>Détecteur de mouvement</a:t>
            </a:r>
          </a:p>
          <a:p>
            <a:r>
              <a:rPr lang="fr-FR" altLang="fr-FR" sz="1200" dirty="0" smtClean="0"/>
              <a:t>Capteur de luminosité</a:t>
            </a:r>
            <a:endParaRPr lang="fr-FR" altLang="fr-FR" sz="1200" dirty="0"/>
          </a:p>
        </p:txBody>
      </p:sp>
      <p:sp>
        <p:nvSpPr>
          <p:cNvPr id="49192" name="ZoneTexte 59"/>
          <p:cNvSpPr txBox="1">
            <a:spLocks noChangeArrowheads="1"/>
          </p:cNvSpPr>
          <p:nvPr/>
        </p:nvSpPr>
        <p:spPr bwMode="auto">
          <a:xfrm>
            <a:off x="5161915" y="3014981"/>
            <a:ext cx="1622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fr-FR" altLang="fr-FR" sz="1200" dirty="0" smtClean="0"/>
              <a:t>Carte Arduino + programme mBlock</a:t>
            </a:r>
            <a:endParaRPr lang="fr-FR" altLang="fr-FR" sz="1200" dirty="0"/>
          </a:p>
        </p:txBody>
      </p:sp>
      <p:sp>
        <p:nvSpPr>
          <p:cNvPr id="49193" name="ZoneTexte 60"/>
          <p:cNvSpPr txBox="1">
            <a:spLocks noChangeArrowheads="1"/>
          </p:cNvSpPr>
          <p:nvPr/>
        </p:nvSpPr>
        <p:spPr bwMode="auto">
          <a:xfrm>
            <a:off x="6962141" y="3014981"/>
            <a:ext cx="1800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fr-FR" altLang="fr-FR" sz="1200" dirty="0" smtClean="0"/>
              <a:t> Câble</a:t>
            </a:r>
            <a:endParaRPr lang="fr-FR" altLang="fr-FR" sz="1200" dirty="0"/>
          </a:p>
        </p:txBody>
      </p:sp>
      <p:sp>
        <p:nvSpPr>
          <p:cNvPr id="49194" name="ZoneTexte 61"/>
          <p:cNvSpPr txBox="1">
            <a:spLocks noChangeArrowheads="1"/>
          </p:cNvSpPr>
          <p:nvPr/>
        </p:nvSpPr>
        <p:spPr bwMode="auto">
          <a:xfrm>
            <a:off x="7610832" y="5247006"/>
            <a:ext cx="1367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fr-FR" altLang="fr-FR" sz="1200" dirty="0" smtClean="0"/>
              <a:t>La bulle sous vide de l’ampoule</a:t>
            </a:r>
            <a:endParaRPr lang="fr-FR" altLang="fr-FR" sz="1200" dirty="0"/>
          </a:p>
        </p:txBody>
      </p:sp>
      <p:sp>
        <p:nvSpPr>
          <p:cNvPr id="49195" name="ZoneTexte 62"/>
          <p:cNvSpPr txBox="1">
            <a:spLocks noChangeArrowheads="1"/>
          </p:cNvSpPr>
          <p:nvPr/>
        </p:nvSpPr>
        <p:spPr bwMode="auto">
          <a:xfrm>
            <a:off x="6098541" y="5247006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fr-FR" altLang="fr-FR" sz="1200" dirty="0" smtClean="0"/>
              <a:t>Ampoule de la lampe</a:t>
            </a:r>
            <a:endParaRPr lang="fr-FR" altLang="fr-FR" sz="1200" dirty="0"/>
          </a:p>
        </p:txBody>
      </p:sp>
      <p:sp>
        <p:nvSpPr>
          <p:cNvPr id="49196" name="ZoneTexte 67"/>
          <p:cNvSpPr txBox="1">
            <a:spLocks noChangeArrowheads="1"/>
          </p:cNvSpPr>
          <p:nvPr/>
        </p:nvSpPr>
        <p:spPr bwMode="auto">
          <a:xfrm>
            <a:off x="4442779" y="5247006"/>
            <a:ext cx="1368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fr-FR" altLang="fr-FR" sz="1200" dirty="0"/>
              <a:t>R</a:t>
            </a:r>
            <a:r>
              <a:rPr lang="fr-FR" altLang="fr-FR" sz="1200" dirty="0" smtClean="0"/>
              <a:t>elai</a:t>
            </a:r>
            <a:endParaRPr lang="fr-FR" altLang="fr-FR" sz="1200" dirty="0"/>
          </a:p>
        </p:txBody>
      </p:sp>
      <p:sp>
        <p:nvSpPr>
          <p:cNvPr id="49197" name="ZoneTexte 73"/>
          <p:cNvSpPr txBox="1">
            <a:spLocks noChangeArrowheads="1"/>
          </p:cNvSpPr>
          <p:nvPr/>
        </p:nvSpPr>
        <p:spPr bwMode="auto">
          <a:xfrm rot="-842423">
            <a:off x="5333366" y="3589655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fr-FR" altLang="fr-FR" b="1" i="1"/>
              <a:t>Ordres</a:t>
            </a:r>
          </a:p>
        </p:txBody>
      </p:sp>
      <p:sp>
        <p:nvSpPr>
          <p:cNvPr id="49198" name="ZoneTexte 76"/>
          <p:cNvSpPr txBox="1">
            <a:spLocks noChangeArrowheads="1"/>
          </p:cNvSpPr>
          <p:nvPr/>
        </p:nvSpPr>
        <p:spPr bwMode="auto">
          <a:xfrm>
            <a:off x="9195754" y="3591244"/>
            <a:ext cx="1366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fr-FR" altLang="fr-FR" sz="1200" dirty="0" smtClean="0"/>
              <a:t>Rue dans le noir</a:t>
            </a:r>
            <a:endParaRPr lang="fr-FR" altLang="fr-FR" sz="1200" dirty="0"/>
          </a:p>
        </p:txBody>
      </p:sp>
      <p:sp>
        <p:nvSpPr>
          <p:cNvPr id="49199" name="ZoneTexte 77"/>
          <p:cNvSpPr txBox="1">
            <a:spLocks noChangeArrowheads="1"/>
          </p:cNvSpPr>
          <p:nvPr/>
        </p:nvSpPr>
        <p:spPr bwMode="auto">
          <a:xfrm>
            <a:off x="9338628" y="5967731"/>
            <a:ext cx="1116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fr-FR" altLang="fr-FR" sz="1200" dirty="0" smtClean="0"/>
              <a:t>Rue éclairée</a:t>
            </a:r>
            <a:endParaRPr lang="fr-FR" altLang="fr-FR" sz="1200" dirty="0"/>
          </a:p>
        </p:txBody>
      </p:sp>
      <p:sp>
        <p:nvSpPr>
          <p:cNvPr id="49200" name="ZoneTexte 79"/>
          <p:cNvSpPr txBox="1">
            <a:spLocks noChangeArrowheads="1"/>
          </p:cNvSpPr>
          <p:nvPr/>
        </p:nvSpPr>
        <p:spPr bwMode="auto">
          <a:xfrm>
            <a:off x="1490029" y="5247006"/>
            <a:ext cx="1368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fr-FR" altLang="fr-FR" sz="1200" dirty="0" smtClean="0"/>
              <a:t>Electricité</a:t>
            </a:r>
            <a:endParaRPr lang="fr-FR" altLang="fr-FR" sz="1200" dirty="0"/>
          </a:p>
        </p:txBody>
      </p:sp>
      <p:sp>
        <p:nvSpPr>
          <p:cNvPr id="49201" name="ZoneTexte 80"/>
          <p:cNvSpPr txBox="1">
            <a:spLocks noChangeArrowheads="1"/>
          </p:cNvSpPr>
          <p:nvPr/>
        </p:nvSpPr>
        <p:spPr bwMode="auto">
          <a:xfrm>
            <a:off x="2929891" y="5247006"/>
            <a:ext cx="136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fr-FR" altLang="fr-FR" sz="1200" dirty="0" smtClean="0"/>
              <a:t>Batterie / piles</a:t>
            </a:r>
            <a:endParaRPr lang="fr-FR" altLang="fr-FR" sz="1200" dirty="0"/>
          </a:p>
        </p:txBody>
      </p:sp>
      <p:sp>
        <p:nvSpPr>
          <p:cNvPr id="84" name="Accolade fermante 83"/>
          <p:cNvSpPr/>
          <p:nvPr/>
        </p:nvSpPr>
        <p:spPr>
          <a:xfrm rot="16200000" flipH="1">
            <a:off x="5797487" y="2595953"/>
            <a:ext cx="386330" cy="6264696"/>
          </a:xfrm>
          <a:prstGeom prst="rightBrace">
            <a:avLst>
              <a:gd name="adj1" fmla="val 5024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4730115" y="6110605"/>
            <a:ext cx="205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3"/>
                </a:solidFill>
              </a:rPr>
              <a:t>CHAÎNE D’ENERGIE 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9411654" y="5607369"/>
            <a:ext cx="935037" cy="30797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/>
              <a:t>Etat final</a:t>
            </a:r>
          </a:p>
        </p:txBody>
      </p:sp>
      <p:sp>
        <p:nvSpPr>
          <p:cNvPr id="74" name="Accolade fermante 73"/>
          <p:cNvSpPr/>
          <p:nvPr/>
        </p:nvSpPr>
        <p:spPr>
          <a:xfrm rot="16200000">
            <a:off x="5882046" y="-684501"/>
            <a:ext cx="216024" cy="5544616"/>
          </a:xfrm>
          <a:prstGeom prst="rightBrace">
            <a:avLst>
              <a:gd name="adj1" fmla="val 8021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369730" y="1475021"/>
            <a:ext cx="2585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CHAÎNE D’INFORMATION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fonctionnelle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39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3500" y="1825625"/>
            <a:ext cx="87503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 document « dossier technique </a:t>
            </a:r>
            <a:r>
              <a:rPr lang="fr-FR" dirty="0" smtClean="0"/>
              <a:t>2020 » permet d’avoir toutes les informations sur le fonctionnement de la maquette ainsi que les programmes. </a:t>
            </a:r>
          </a:p>
          <a:p>
            <a:r>
              <a:rPr lang="fr-FR" dirty="0" smtClean="0"/>
              <a:t>Le </a:t>
            </a:r>
            <a:r>
              <a:rPr lang="fr-FR" dirty="0"/>
              <a:t>dossier « </a:t>
            </a:r>
            <a:r>
              <a:rPr lang="fr-FR" dirty="0" smtClean="0"/>
              <a:t>programmes</a:t>
            </a:r>
            <a:r>
              <a:rPr lang="fr-FR" dirty="0"/>
              <a:t> » comporte des programmes possibles.</a:t>
            </a:r>
          </a:p>
          <a:p>
            <a:endParaRPr lang="fr-FR" dirty="0" smtClean="0"/>
          </a:p>
          <a:p>
            <a:r>
              <a:rPr lang="fr-FR" dirty="0"/>
              <a:t>Le fichier « fiche activité </a:t>
            </a:r>
            <a:r>
              <a:rPr lang="fr-FR" dirty="0" smtClean="0"/>
              <a:t>2020 » propose une activité élève autour de la maquette.</a:t>
            </a:r>
          </a:p>
          <a:p>
            <a:r>
              <a:rPr lang="fr-FR" dirty="0"/>
              <a:t>Le fichier « maquette </a:t>
            </a:r>
            <a:r>
              <a:rPr lang="fr-FR" dirty="0" smtClean="0"/>
              <a:t>éclairage 2020 » permet l’introduction des branchements.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825625"/>
            <a:ext cx="1689100" cy="14075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4200816"/>
            <a:ext cx="854762" cy="14718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1300" y="2793233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Partie prof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5600" y="5135563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Partie élève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82" y="89694"/>
            <a:ext cx="1150305" cy="10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Fabrication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Une plaque de PVC expansé de 10 mm d’épaisseur coupée en deux dans le sens de la longueur.</a:t>
            </a:r>
          </a:p>
          <a:p>
            <a:endParaRPr lang="fr-FR" dirty="0" smtClean="0"/>
          </a:p>
          <a:p>
            <a:r>
              <a:rPr lang="fr-FR" dirty="0" smtClean="0"/>
              <a:t>Une rainure de 3 mmm de large et de 5 mm de profondeur</a:t>
            </a:r>
          </a:p>
          <a:p>
            <a:endParaRPr lang="fr-FR" dirty="0"/>
          </a:p>
          <a:p>
            <a:r>
              <a:rPr lang="fr-FR" dirty="0" smtClean="0"/>
              <a:t>Des plaques de PVC expansés de 3mm d’épaisseur coupée puis </a:t>
            </a:r>
            <a:r>
              <a:rPr lang="fr-FR" dirty="0" err="1" smtClean="0"/>
              <a:t>thermopliés</a:t>
            </a:r>
            <a:r>
              <a:rPr lang="fr-FR" dirty="0" smtClean="0"/>
              <a:t> afin de créer des « pylônes » des lampadaires.</a:t>
            </a:r>
          </a:p>
          <a:p>
            <a:endParaRPr lang="fr-FR" dirty="0"/>
          </a:p>
          <a:p>
            <a:r>
              <a:rPr lang="fr-FR" dirty="0" smtClean="0"/>
              <a:t>Des supports de fixation Grove de </a:t>
            </a:r>
            <a:r>
              <a:rPr lang="fr-FR" dirty="0"/>
              <a:t>chez TS (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www.technologieservices.fr/support-grove-275880.html</a:t>
            </a:r>
            <a:r>
              <a:rPr lang="fr-FR" dirty="0" smtClean="0"/>
              <a:t> )</a:t>
            </a:r>
          </a:p>
          <a:p>
            <a:endParaRPr lang="fr-FR" dirty="0"/>
          </a:p>
          <a:p>
            <a:r>
              <a:rPr lang="fr-FR" dirty="0" smtClean="0"/>
              <a:t>Un bloc piles (il faut arriver à 5V si on veut dans un second temps rendre autonome la maquette et utiliser l’alimentation pour la puissance (Ampoule) et la commande (carte Arduino).</a:t>
            </a:r>
          </a:p>
          <a:p>
            <a:endParaRPr lang="fr-FR" dirty="0" smtClean="0"/>
          </a:p>
          <a:p>
            <a:r>
              <a:rPr lang="fr-FR" dirty="0" smtClean="0"/>
              <a:t>Le domino n’est utile que si la maquette est appelée à évoluer.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1746" y="230188"/>
            <a:ext cx="738516" cy="7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365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4876</TotalTime>
  <Words>414</Words>
  <Application>Microsoft Office PowerPoint</Application>
  <PresentationFormat>Grand écran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Times New Roman</vt:lpstr>
      <vt:lpstr>Thème Office</vt:lpstr>
      <vt:lpstr>La maquette éclairage de rue</vt:lpstr>
      <vt:lpstr>Idée générale</vt:lpstr>
      <vt:lpstr>Sommaire</vt:lpstr>
      <vt:lpstr>Présentation générale</vt:lpstr>
      <vt:lpstr>capteurs, actionneurs et effecteurs</vt:lpstr>
      <vt:lpstr>Branchements</vt:lpstr>
      <vt:lpstr>Description fonctionnelle</vt:lpstr>
      <vt:lpstr>Fichiers</vt:lpstr>
      <vt:lpstr>Fabrication</vt:lpstr>
      <vt:lpstr>Evolution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hop, la boite s’ouvre !</dc:title>
  <dc:creator>cdric</dc:creator>
  <cp:lastModifiedBy>blinc</cp:lastModifiedBy>
  <cp:revision>51</cp:revision>
  <dcterms:created xsi:type="dcterms:W3CDTF">2020-01-25T14:25:49Z</dcterms:created>
  <dcterms:modified xsi:type="dcterms:W3CDTF">2020-02-17T11:23:28Z</dcterms:modified>
</cp:coreProperties>
</file>